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7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D973-C1DC-01BF-57CB-D671D1309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4DF3DA-641A-38A6-08FE-225C5C8831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4C976-9BC7-12D7-0EE4-BB997D490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43FD8-A062-2212-872E-DAAD88188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8D449-C265-77A3-B78C-EDA9C224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9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068A7-427F-04D1-3691-1CB3A576F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FDD58-F52E-44F2-53B4-C1C7B849A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81A74-32C1-B960-542B-2FA33B51B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E34D1-DBC2-2033-5D4B-0A03AFC67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7E5C0-B914-3136-6D6D-0E2817845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03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97208-27A7-0ED2-DF40-97864405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B5AD3-FEE3-B614-0851-8310B0993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B8236-E220-9AFA-07DC-AB028BFB3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45FDE-3DAE-74FC-BE3A-A3FC25BC0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ECE74-DCE6-965B-8DE1-7D097F8B1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91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8C6B-1D15-1685-D684-8DBB0909B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91482-52C1-51C0-7B56-053BE495C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85F1FE-E86B-C637-5321-DA4BE5204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D8D78-49BF-8558-47BA-614ECD280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580828-F21F-1BE1-5B19-34E7B13CE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F60C3-BBF8-E7FB-E5E7-6BB410C1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4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1B13D-46AC-70EE-0F9F-CA50FA62C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90374-6809-4E0B-A2F3-A134182FD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ED624-C534-44A8-0B45-AEF7049010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CCACA-4BAA-BA08-59AA-7AF33E28D0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4D328-C210-7B71-1500-9DFFF73F6F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12489B-C1A1-1D22-ABF6-71972A87E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41FC47-3CB5-87CC-022A-88917B7E1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55A8DC-4DD3-073F-1657-577A896E1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81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6B135-4028-3E8F-D2B6-BF94BF40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AEF7AB-52B9-B111-7FEF-1CA119CE3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6067D5-9041-EA6E-F18F-EF000CCE1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4403F-C294-F5EC-2C76-6EADFD4C8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8FBF59-3F9F-AC0A-D8D6-93060380F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A40869-53F2-FBEC-C536-D73A19E67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5AA39-45B8-891A-0E36-3BB5D1E1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91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DA412-B02A-8F7F-C1A1-95C78A056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FFCA6-D68C-19B3-24D2-08302AFE6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F7F38-C9F6-0FD3-1606-8AC8A5745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1F025-CD38-9462-E373-AB10DC142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2B3058-150C-B117-336B-00E60E34B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E9EBEF-87B3-2B5D-FAD8-C4FDE1514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4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82397-2390-FE5A-3838-2AC8A6ABD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D6D35-7CFE-79D3-D836-8A5632A293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33F1C-8ED1-4A8C-4A89-9C21DC5ED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A6A52-85B9-7B25-C8C8-91FD59F4F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57514-466E-92D4-11A9-B000A75C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8869E-2C7D-D8BC-D6D6-EE579B4AC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81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E38A3-B957-AE14-C805-C7C478967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A235B-1ECA-1214-B43A-E53B5C1CF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F9838-4814-78A3-9E15-580CDBD02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8B1B4-5747-856D-414B-39D2AE113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D03C4-9162-E2CF-7623-5DB993B62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3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6AE233-FD4B-6AA5-F329-33E07351C9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BE4463-25F1-C8C7-8B52-488783E40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ACDD1-159E-B035-F0F5-F6DE72FF2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3CDB1-62D4-9AC4-B155-34F036C1C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FD4C5-99DF-9D54-4242-37C14250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12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E7CFF9-C0AB-4CF9-4EB3-5D7522773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930AD-A60B-478B-D0A4-E799D0B3C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7DFE5-39EC-3A9F-B8B4-D1850F1674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DF694-F2E2-4AFB-8E97-42C46B88B3AC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8B08F-A98D-E298-4BD4-037000D5CA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E1216-B63C-9EFE-ABC7-96251590F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79033-4BE7-4D7D-A0CA-537465DAF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0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74711-3CA2-4F1E-6EB0-77BD93884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963" y="0"/>
            <a:ext cx="9144000" cy="6524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197C7D"/>
                </a:solidFill>
                <a:latin typeface="+mn-lt"/>
              </a:rPr>
              <a:t>Exercise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142820-511A-B9D1-9249-BA6563AFA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900" y="652463"/>
            <a:ext cx="9144000" cy="5729289"/>
          </a:xfrm>
        </p:spPr>
        <p:txBody>
          <a:bodyPr>
            <a:noAutofit/>
          </a:bodyPr>
          <a:lstStyle/>
          <a:p>
            <a:pPr algn="l"/>
            <a:r>
              <a:rPr lang="en-US" sz="1600" b="0" i="0" dirty="0">
                <a:solidFill>
                  <a:srgbClr val="197C7D"/>
                </a:solidFill>
                <a:effectLst/>
              </a:rPr>
              <a:t>1. What is the main characteristic of Autism Spectrum Disorder (ASD)?</a:t>
            </a:r>
          </a:p>
          <a:p>
            <a:pPr algn="l"/>
            <a:r>
              <a:rPr lang="en-US" sz="1600" b="0" i="0" dirty="0">
                <a:solidFill>
                  <a:srgbClr val="197C7D"/>
                </a:solidFill>
                <a:effectLst/>
              </a:rPr>
              <a:t>a) Difficulty in social interactions </a:t>
            </a:r>
          </a:p>
          <a:p>
            <a:pPr algn="l"/>
            <a:r>
              <a:rPr lang="en-US" sz="1600" b="0" i="0" dirty="0">
                <a:solidFill>
                  <a:srgbClr val="197C7D"/>
                </a:solidFill>
                <a:effectLst/>
              </a:rPr>
              <a:t>b) Hyperactivity </a:t>
            </a:r>
          </a:p>
          <a:p>
            <a:pPr algn="l"/>
            <a:r>
              <a:rPr lang="en-US" sz="1600" b="0" i="0" dirty="0">
                <a:solidFill>
                  <a:srgbClr val="197C7D"/>
                </a:solidFill>
                <a:effectLst/>
              </a:rPr>
              <a:t>c) Impaired hearing </a:t>
            </a:r>
          </a:p>
          <a:p>
            <a:pPr algn="l"/>
            <a:r>
              <a:rPr lang="en-US" sz="1600" b="0" i="0" dirty="0">
                <a:solidFill>
                  <a:srgbClr val="197C7D"/>
                </a:solidFill>
                <a:effectLst/>
              </a:rPr>
              <a:t>d) Short attention span</a:t>
            </a:r>
          </a:p>
          <a:p>
            <a:pPr algn="l"/>
            <a:endParaRPr lang="en-US" sz="1600" b="0" i="0" dirty="0">
              <a:solidFill>
                <a:srgbClr val="197C7D"/>
              </a:solidFill>
              <a:effectLst/>
            </a:endParaRPr>
          </a:p>
          <a:p>
            <a:pPr algn="l"/>
            <a:r>
              <a:rPr lang="en-US" sz="1600" dirty="0">
                <a:solidFill>
                  <a:srgbClr val="197C7D"/>
                </a:solidFill>
              </a:rPr>
              <a:t>2. Select </a:t>
            </a:r>
            <a:r>
              <a:rPr lang="en-US" sz="1600" b="0" i="0" dirty="0">
                <a:solidFill>
                  <a:srgbClr val="197C7D"/>
                </a:solidFill>
                <a:effectLst/>
              </a:rPr>
              <a:t>True or False: </a:t>
            </a:r>
          </a:p>
          <a:p>
            <a:pPr algn="l"/>
            <a:r>
              <a:rPr lang="en-US" sz="1600" b="0" i="0" dirty="0">
                <a:solidFill>
                  <a:srgbClr val="197C7D"/>
                </a:solidFill>
                <a:effectLst/>
              </a:rPr>
              <a:t>Autism Spectrum Disorder affects individuals in the same way, with the same symptoms and severity. </a:t>
            </a:r>
          </a:p>
          <a:p>
            <a:pPr marL="457200" indent="-45720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True </a:t>
            </a:r>
          </a:p>
          <a:p>
            <a:pPr marL="457200" indent="-45720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False</a:t>
            </a:r>
          </a:p>
          <a:p>
            <a:pPr marL="457200" indent="-457200" algn="l">
              <a:buAutoNum type="alphaLcParenR"/>
            </a:pPr>
            <a:endParaRPr lang="en-US" sz="1600" b="0" i="0" dirty="0">
              <a:solidFill>
                <a:srgbClr val="197C7D"/>
              </a:solidFill>
              <a:effectLst/>
            </a:endParaRPr>
          </a:p>
          <a:p>
            <a:pPr algn="l"/>
            <a:r>
              <a:rPr lang="en-US" sz="1600" b="0" i="0" dirty="0">
                <a:solidFill>
                  <a:srgbClr val="197C7D"/>
                </a:solidFill>
                <a:effectLst/>
              </a:rPr>
              <a:t>3. Which of the following is a common early sign of ASD in young children? </a:t>
            </a:r>
          </a:p>
          <a:p>
            <a:pPr marL="457200" indent="-45720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Speaking in full sentences at an early age </a:t>
            </a:r>
          </a:p>
          <a:p>
            <a:pPr marL="457200" indent="-45720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Engaging in imaginative play </a:t>
            </a:r>
          </a:p>
          <a:p>
            <a:pPr marL="457200" indent="-45720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Lack of interest in toys or games </a:t>
            </a:r>
          </a:p>
          <a:p>
            <a:pPr marL="457200" indent="-45720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High level of physical activity</a:t>
            </a:r>
            <a:endParaRPr lang="en-US" sz="1600" dirty="0">
              <a:solidFill>
                <a:srgbClr val="197C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492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1C9CD-584B-CBF3-A841-0B8166957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4818"/>
            <a:ext cx="10515600" cy="5948363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4.  Select True or False: </a:t>
            </a:r>
          </a:p>
          <a:p>
            <a:pPr marL="0" indent="0" algn="l">
              <a:buNone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People with ASD have intellectual disabilities.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True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False</a:t>
            </a:r>
          </a:p>
          <a:p>
            <a:pPr marL="514350" indent="-514350" algn="l">
              <a:buAutoNum type="alphaLcParenR"/>
            </a:pPr>
            <a:endParaRPr lang="en-US" sz="1600" b="0" i="0" dirty="0">
              <a:solidFill>
                <a:srgbClr val="197C7D"/>
              </a:solidFill>
              <a:effectLst/>
            </a:endParaRPr>
          </a:p>
          <a:p>
            <a:pPr marL="0" indent="0" algn="l">
              <a:buNone/>
            </a:pPr>
            <a:r>
              <a:rPr lang="en-US" sz="1600" dirty="0">
                <a:solidFill>
                  <a:srgbClr val="197C7D"/>
                </a:solidFill>
              </a:rPr>
              <a:t>5. </a:t>
            </a:r>
            <a:r>
              <a:rPr lang="en-US" sz="1600" b="0" i="0" dirty="0">
                <a:solidFill>
                  <a:srgbClr val="197C7D"/>
                </a:solidFill>
                <a:effectLst/>
              </a:rPr>
              <a:t>Which of the following is NOT a communication challenge often seen in individuals with ASD?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Difficulty understanding nonverbal cues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Echolalia (repeating words or phrases)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Poor vocabulary skills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Overuse of hand gestures</a:t>
            </a:r>
          </a:p>
          <a:p>
            <a:pPr marL="514350" indent="-514350" algn="l">
              <a:buAutoNum type="alphaLcParenR"/>
            </a:pPr>
            <a:endParaRPr lang="en-US" sz="1600" b="0" i="0" dirty="0">
              <a:solidFill>
                <a:srgbClr val="197C7D"/>
              </a:solidFill>
              <a:effectLst/>
            </a:endParaRPr>
          </a:p>
          <a:p>
            <a:pPr marL="0" indent="0" algn="l">
              <a:buNone/>
            </a:pPr>
            <a:r>
              <a:rPr lang="en-US" sz="1600" dirty="0">
                <a:solidFill>
                  <a:srgbClr val="197C7D"/>
                </a:solidFill>
              </a:rPr>
              <a:t>6. </a:t>
            </a:r>
            <a:r>
              <a:rPr lang="en-US" sz="1600" b="0" i="0" dirty="0">
                <a:solidFill>
                  <a:srgbClr val="197C7D"/>
                </a:solidFill>
                <a:effectLst/>
              </a:rPr>
              <a:t>Which therapeutic approach is commonly used to help individuals with ASD improve their communication and social skills?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Cognitive-behavioral therapy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Art therapy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Speech therapy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Music therapy</a:t>
            </a:r>
          </a:p>
          <a:p>
            <a:pPr marL="0" indent="0">
              <a:buNone/>
            </a:pPr>
            <a:br>
              <a:rPr lang="en-US" sz="1600" dirty="0">
                <a:solidFill>
                  <a:srgbClr val="197C7D"/>
                </a:solidFill>
              </a:rPr>
            </a:br>
            <a:endParaRPr lang="en-US" sz="1600" dirty="0">
              <a:solidFill>
                <a:srgbClr val="197C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04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57D7C-3535-EC52-8D90-A4BB815E6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4" y="681037"/>
            <a:ext cx="10515600" cy="6176963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97C7D"/>
                </a:solidFill>
              </a:rPr>
              <a:t>7. </a:t>
            </a:r>
            <a:r>
              <a:rPr lang="en-US" sz="1600" b="0" i="0" dirty="0">
                <a:solidFill>
                  <a:srgbClr val="197C7D"/>
                </a:solidFill>
                <a:effectLst/>
              </a:rPr>
              <a:t>Select True or False: </a:t>
            </a:r>
          </a:p>
          <a:p>
            <a:pPr marL="0" indent="0" algn="l">
              <a:buNone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There is a cure for Autism Spectrum Disorder.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True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 False</a:t>
            </a:r>
          </a:p>
          <a:p>
            <a:pPr marL="514350" indent="-514350" algn="l">
              <a:buAutoNum type="alphaLcParenR"/>
            </a:pPr>
            <a:endParaRPr lang="en-US" sz="1600" b="0" i="0" dirty="0">
              <a:solidFill>
                <a:srgbClr val="197C7D"/>
              </a:solidFill>
              <a:effectLst/>
            </a:endParaRPr>
          </a:p>
          <a:p>
            <a:pPr marL="0" indent="0" algn="l">
              <a:buNone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8. What is one common sensory sensitivity experienced by individuals with       ASD?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Increased tolerance to bright lights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Enjoyment of strong smells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Hypersensitivity to loud noises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Aversion to soft textures</a:t>
            </a:r>
          </a:p>
          <a:p>
            <a:pPr marL="514350" indent="-514350" algn="l">
              <a:buAutoNum type="alphaLcParenR"/>
            </a:pPr>
            <a:endParaRPr lang="en-US" sz="1600" b="0" i="0" dirty="0">
              <a:solidFill>
                <a:srgbClr val="197C7D"/>
              </a:solidFill>
              <a:effectLst/>
            </a:endParaRPr>
          </a:p>
          <a:p>
            <a:pPr marL="0" indent="0" algn="l">
              <a:buNone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9. Which of the following is a potential strength of individuals with ASD?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Flexibility in adapting to changes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Excellent verbal communication skills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Strong preference for social gatherings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Overactive imagination</a:t>
            </a:r>
          </a:p>
          <a:p>
            <a:pPr marL="0" indent="0">
              <a:buNone/>
            </a:pPr>
            <a:endParaRPr lang="en-US" sz="1600" dirty="0">
              <a:solidFill>
                <a:srgbClr val="197C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81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1E12-0DE8-E0D3-1E5D-CECCC4E79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5775"/>
            <a:ext cx="10515600" cy="569118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10. Select True or False: </a:t>
            </a:r>
          </a:p>
          <a:p>
            <a:pPr marL="0" indent="0" algn="l">
              <a:buNone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Autism Spectrum Disorder is more common in boys than girls.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True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False</a:t>
            </a:r>
          </a:p>
          <a:p>
            <a:pPr marL="514350" indent="-514350" algn="l">
              <a:buAutoNum type="alphaLcParenR"/>
            </a:pPr>
            <a:endParaRPr lang="en-US" sz="1600" b="0" i="0" dirty="0">
              <a:solidFill>
                <a:srgbClr val="197C7D"/>
              </a:solidFill>
              <a:effectLst/>
            </a:endParaRPr>
          </a:p>
          <a:p>
            <a:pPr marL="0" indent="0" algn="l">
              <a:buNone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11. What is the importance of early intervention for children with ASD?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It can cure autism completely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It can prevent the development of other mental health disorders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It can improve cognitive and social skills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It can eliminate sensory sensitivities</a:t>
            </a:r>
          </a:p>
          <a:p>
            <a:pPr marL="514350" indent="-514350" algn="l">
              <a:buAutoNum type="alphaLcParenR"/>
            </a:pPr>
            <a:endParaRPr lang="en-US" sz="1600" b="0" i="0" dirty="0">
              <a:solidFill>
                <a:srgbClr val="197C7D"/>
              </a:solidFill>
              <a:effectLst/>
            </a:endParaRPr>
          </a:p>
          <a:p>
            <a:pPr marL="0" indent="0" algn="l">
              <a:buNone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12. Which of the following is a characteristic behavior often seen in individuals with ASD?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Extreme shyness and social withdrawal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Aggressive and violent tendencies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Constantly seeking attention and approval </a:t>
            </a:r>
          </a:p>
          <a:p>
            <a:pPr marL="514350" indent="-514350" algn="l">
              <a:buAutoNum type="alphaLcParenR"/>
            </a:pPr>
            <a:r>
              <a:rPr lang="en-US" sz="1600" b="0" i="0" dirty="0">
                <a:solidFill>
                  <a:srgbClr val="197C7D"/>
                </a:solidFill>
                <a:effectLst/>
              </a:rPr>
              <a:t>Frequent mood swings</a:t>
            </a:r>
          </a:p>
          <a:p>
            <a:pPr marL="0" indent="0">
              <a:buNone/>
            </a:pPr>
            <a:endParaRPr lang="en-US" sz="1600" dirty="0">
              <a:solidFill>
                <a:srgbClr val="197C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423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</Words>
  <Application>Microsoft Office PowerPoint</Application>
  <PresentationFormat>Widescreen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Exercise Questions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Exercise Questions</dc:title>
  <dc:creator>Cheena Jatwani</dc:creator>
  <cp:lastModifiedBy>Cheena Jatwani</cp:lastModifiedBy>
  <cp:revision>1</cp:revision>
  <dcterms:created xsi:type="dcterms:W3CDTF">2023-07-26T16:35:57Z</dcterms:created>
  <dcterms:modified xsi:type="dcterms:W3CDTF">2023-07-26T16:36:16Z</dcterms:modified>
</cp:coreProperties>
</file>